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0"/>
  </p:notesMasterIdLst>
  <p:handoutMasterIdLst>
    <p:handoutMasterId r:id="rId31"/>
  </p:handoutMasterIdLst>
  <p:sldIdLst>
    <p:sldId id="274" r:id="rId3"/>
    <p:sldId id="276" r:id="rId4"/>
    <p:sldId id="422" r:id="rId5"/>
    <p:sldId id="353" r:id="rId6"/>
    <p:sldId id="395" r:id="rId7"/>
    <p:sldId id="421" r:id="rId8"/>
    <p:sldId id="397" r:id="rId9"/>
    <p:sldId id="398" r:id="rId10"/>
    <p:sldId id="399" r:id="rId11"/>
    <p:sldId id="402" r:id="rId12"/>
    <p:sldId id="403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24" r:id="rId27"/>
    <p:sldId id="419" r:id="rId28"/>
    <p:sldId id="420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94533" autoAdjust="0"/>
  </p:normalViewPr>
  <p:slideViewPr>
    <p:cSldViewPr>
      <p:cViewPr varScale="1">
        <p:scale>
          <a:sx n="72" d="100"/>
          <a:sy n="72" d="100"/>
        </p:scale>
        <p:origin x="366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18-11-2014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18-11-2014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18-11-2014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18-11-2014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1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cademy.com/en/tracks/htmlcss" TargetMode="External"/><Relationship Id="rId7" Type="http://schemas.openxmlformats.org/officeDocument/2006/relationships/image" Target="../media/image53.jpeg"/><Relationship Id="rId2" Type="http://schemas.openxmlformats.org/officeDocument/2006/relationships/hyperlink" Target="https://developer.mozill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hyperlink" Target="http://shop.oreilly.com/product/0636920033141.do" TargetMode="External"/><Relationship Id="rId4" Type="http://schemas.openxmlformats.org/officeDocument/2006/relationships/hyperlink" Target="http://www.webplatform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63.png"/><Relationship Id="rId3" Type="http://schemas.openxmlformats.org/officeDocument/2006/relationships/hyperlink" Target="https://softuni.bg/courses/javascript-applications/" TargetMode="External"/><Relationship Id="rId7" Type="http://schemas.openxmlformats.org/officeDocument/2006/relationships/image" Target="../media/image60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2.png"/><Relationship Id="rId5" Type="http://schemas.openxmlformats.org/officeDocument/2006/relationships/image" Target="../media/image59.jpeg"/><Relationship Id="rId15" Type="http://schemas.openxmlformats.org/officeDocument/2006/relationships/image" Target="../media/image64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61.png"/><Relationship Id="rId14" Type="http://schemas.openxmlformats.org/officeDocument/2006/relationships/hyperlink" Target="http://www.softwaregroup-bg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2" TargetMode="Externa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oftuni.bg/courses/javascript-oo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103812" y="1080338"/>
            <a:ext cx="6391741" cy="1087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JavaScript Applications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286000"/>
            <a:ext cx="5324941" cy="699338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9407" y="4116851"/>
            <a:ext cx="6525510" cy="2007150"/>
          </a:xfrm>
          <a:ln>
            <a:solidFill>
              <a:schemeClr val="accent5">
                <a:lumMod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29" y="2019355"/>
            <a:ext cx="2288383" cy="194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4197278"/>
            <a:ext cx="10919672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Applications: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12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12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4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4-6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Nov-Dec</a:t>
            </a:r>
            <a:r>
              <a:rPr lang="en-GB" dirty="0" smtClean="0"/>
              <a:t> </a:t>
            </a:r>
            <a:r>
              <a:rPr lang="en-US" dirty="0" smtClean="0"/>
              <a:t>2014</a:t>
            </a:r>
          </a:p>
          <a:p>
            <a:pPr>
              <a:lnSpc>
                <a:spcPct val="110000"/>
              </a:lnSpc>
            </a:pPr>
            <a:r>
              <a:rPr lang="en-US" dirty="0"/>
              <a:t>Exam dates: ~ </a:t>
            </a:r>
            <a:r>
              <a:rPr lang="en-US" dirty="0" smtClean="0"/>
              <a:t>11-14 December 2014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JavaScript Applications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1364998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3505200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572000"/>
            <a:ext cx="7185872" cy="820600"/>
          </a:xfrm>
        </p:spPr>
        <p:txBody>
          <a:bodyPr/>
          <a:lstStyle/>
          <a:p>
            <a:r>
              <a:rPr lang="en-US" dirty="0" smtClean="0"/>
              <a:t>JavaScript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Labs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up to 10% of the exam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Teamwork – 10%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Scoring System for the “JavaScript Applications”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4267200"/>
            <a:ext cx="3044332" cy="2010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practical task for 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-6 hours</a:t>
            </a:r>
          </a:p>
          <a:p>
            <a:pPr lvl="1"/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 are given a REST services</a:t>
            </a:r>
          </a:p>
          <a:p>
            <a:pPr lvl="1"/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Consume given REST services and visualize data</a:t>
            </a:r>
          </a:p>
          <a:p>
            <a:pPr lvl="1"/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Your project should be written in JavaScript</a:t>
            </a:r>
          </a:p>
          <a:p>
            <a:pPr lvl="1"/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Your project should correctly follow principles of high-quality code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programming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total exam score come from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code review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by the SoftUni team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Applications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35385" y="1524000"/>
            <a:ext cx="2431027" cy="1752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JavaScript Applications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35024" y="1918834"/>
            <a:ext cx="105156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https://softuni.bg/trainings/coursesinstances/details/11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1447800"/>
            <a:ext cx="2679495" cy="267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284" y="3956472"/>
            <a:ext cx="2225254" cy="222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Applications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Mozilla Development Network (MDN)</a:t>
            </a:r>
            <a:endParaRPr lang="en-US" sz="3200" dirty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2"/>
              </a:rPr>
              <a:t>https://developer.mozilla.org</a:t>
            </a:r>
            <a:endParaRPr lang="en-US" sz="3000" dirty="0" smtClean="0">
              <a:hlinkClick r:id="rId3"/>
            </a:endParaRPr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Web Platform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4"/>
              </a:rPr>
              <a:t>http://www.webplatform.org</a:t>
            </a:r>
            <a:endParaRPr lang="en-US" sz="3000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JavaScript Books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 smtClean="0">
                <a:hlinkClick r:id="rId5"/>
              </a:rPr>
              <a:t>Programming JavaScript Applications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Resources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02" y="1254060"/>
            <a:ext cx="4066032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695" y="3810000"/>
            <a:ext cx="1931433" cy="25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Visual Studio 2013 + Node.js Tools</a:t>
            </a:r>
          </a:p>
          <a:p>
            <a:pPr>
              <a:lnSpc>
                <a:spcPct val="100000"/>
              </a:lnSpc>
            </a:pPr>
            <a:r>
              <a:rPr lang="en-US" dirty="0"/>
              <a:t>Sublime </a:t>
            </a:r>
            <a:r>
              <a:rPr lang="en-US" dirty="0" smtClean="0"/>
              <a:t>Text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WebStorm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4098" name="Picture 2" descr="http://www.awebstudio.com/wp-content/uploads/tool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301292"/>
            <a:ext cx="2857500" cy="2857500"/>
          </a:xfrm>
          <a:prstGeom prst="roundRect">
            <a:avLst>
              <a:gd name="adj" fmla="val 215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-GU9uyq5JF-g/UkP9UlsSiAI/AAAAAAAAATU/oFVLcdB5ZFI/s1600/text_icon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3505200"/>
            <a:ext cx="2507449" cy="250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bg-BG" sz="3200" dirty="0" smtClean="0"/>
              <a:t>"</a:t>
            </a:r>
            <a:r>
              <a:rPr lang="en-US" sz="3200" dirty="0" smtClean="0"/>
              <a:t>JavaScript Applications" course teaches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How to consume REST services and </a:t>
            </a:r>
            <a:r>
              <a:rPr lang="en-GB" sz="3000" dirty="0" smtClean="0"/>
              <a:t>process data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jQuery, AJAX, BaaS, Web Storages, HTTP, REST,</a:t>
            </a:r>
            <a:br>
              <a:rPr lang="en-US" sz="3000" dirty="0" smtClean="0"/>
            </a:br>
            <a:r>
              <a:rPr lang="en-US" sz="3000" dirty="0" smtClean="0"/>
              <a:t>Consuming REST services, promises, underscore.js</a:t>
            </a:r>
          </a:p>
          <a:p>
            <a:pPr>
              <a:lnSpc>
                <a:spcPct val="100000"/>
              </a:lnSpc>
            </a:pPr>
            <a:r>
              <a:rPr lang="en-US" sz="3400" dirty="0" smtClean="0"/>
              <a:t>Practical exam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Code review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811" y="1535238"/>
            <a:ext cx="2438400" cy="243840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572000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Apps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https://softuni.bg/courses/javascript-applications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Applications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JavaScript Applications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smtClean="0"/>
              <a:t>#2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819400"/>
            <a:chOff x="581722" y="1295400"/>
            <a:chExt cx="8713090" cy="2200508"/>
          </a:xfrm>
        </p:grpSpPr>
        <p:sp>
          <p:nvSpPr>
            <p:cNvPr id="25" name="TextBox 24"/>
            <p:cNvSpPr txBox="1"/>
            <p:nvPr/>
          </p:nvSpPr>
          <p:spPr>
            <a:xfrm>
              <a:off x="690990" y="1807533"/>
              <a:ext cx="3192104" cy="79914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 smtClean="0"/>
                <a:t>Object-Oriented Programming</a:t>
              </a:r>
              <a:endParaRPr lang="bg-BG" sz="2200" dirty="0" smtClean="0"/>
            </a:p>
            <a:p>
              <a:r>
                <a:rPr lang="en-US" sz="1800" dirty="0" smtClean="0"/>
                <a:t>11 times</a:t>
              </a:r>
              <a:r>
                <a:rPr lang="bg-BG" sz="1800" dirty="0" smtClean="0"/>
                <a:t> + </a:t>
              </a:r>
              <a:r>
                <a:rPr lang="en-US" sz="1800" dirty="0" smtClean="0"/>
                <a:t>TW + exam</a:t>
              </a:r>
              <a:endParaRPr lang="bg-BG" sz="1800" dirty="0" smtClean="0"/>
            </a:p>
            <a:p>
              <a:r>
                <a:rPr lang="en-US" sz="1800" dirty="0" smtClean="0"/>
                <a:t>6</a:t>
              </a:r>
              <a:r>
                <a:rPr lang="bg-BG" sz="1800" dirty="0" smtClean="0"/>
                <a:t> </a:t>
              </a:r>
              <a:r>
                <a:rPr lang="en-US" sz="1800" dirty="0"/>
                <a:t>weeks</a:t>
              </a:r>
              <a:r>
                <a:rPr lang="bg-BG" sz="1800" dirty="0"/>
                <a:t> * 2 </a:t>
              </a:r>
              <a:r>
                <a:rPr lang="en-US" sz="1800" dirty="0"/>
                <a:t>times</a:t>
              </a:r>
              <a:endParaRPr lang="bg-BG" sz="1800" dirty="0"/>
            </a:p>
            <a:p>
              <a:endParaRPr lang="en-US" sz="1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94827" y="1805864"/>
              <a:ext cx="2125430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100" b="1" dirty="0" smtClean="0">
                  <a:solidFill>
                    <a:schemeClr val="accent1"/>
                  </a:solidFill>
                </a:rPr>
                <a:t>JavaScript Applications</a:t>
              </a:r>
              <a:endParaRPr lang="bg-BG" sz="2100" b="1" dirty="0">
                <a:solidFill>
                  <a:schemeClr val="accent1"/>
                </a:solidFill>
              </a:endParaRPr>
            </a:p>
            <a:p>
              <a:r>
                <a:rPr lang="en-GB" sz="1800" b="1" dirty="0" smtClean="0">
                  <a:solidFill>
                    <a:schemeClr val="accent1"/>
                  </a:solidFill>
                </a:rPr>
                <a:t>6</a:t>
              </a:r>
              <a:r>
                <a:rPr lang="en-US" sz="1800" b="1" dirty="0" smtClean="0">
                  <a:solidFill>
                    <a:schemeClr val="accent1"/>
                  </a:solidFill>
                </a:rPr>
                <a:t> </a:t>
              </a:r>
              <a:r>
                <a:rPr lang="en-US" sz="1800" b="1" dirty="0">
                  <a:solidFill>
                    <a:schemeClr val="accent1"/>
                  </a:solidFill>
                </a:rPr>
                <a:t>times</a:t>
              </a:r>
              <a:r>
                <a:rPr lang="bg-BG" sz="1800" b="1" dirty="0">
                  <a:solidFill>
                    <a:schemeClr val="accent1"/>
                  </a:solidFill>
                </a:rPr>
                <a:t> + </a:t>
              </a:r>
              <a:r>
                <a:rPr lang="en-US" sz="1800" b="1" dirty="0" smtClean="0">
                  <a:solidFill>
                    <a:schemeClr val="accent1"/>
                  </a:solidFill>
                </a:rPr>
                <a:t>TW + exam</a:t>
              </a:r>
              <a:endParaRPr lang="bg-BG" sz="1800" b="1" dirty="0">
                <a:solidFill>
                  <a:schemeClr val="accent1"/>
                </a:solidFill>
              </a:endParaRPr>
            </a:p>
            <a:p>
              <a:r>
                <a:rPr lang="en-GB" sz="1800" b="1" dirty="0" smtClean="0">
                  <a:solidFill>
                    <a:schemeClr val="accent1"/>
                  </a:solidFill>
                </a:rPr>
                <a:t>4</a:t>
              </a:r>
              <a:r>
                <a:rPr lang="bg-BG" sz="1800" b="1" dirty="0" smtClean="0">
                  <a:solidFill>
                    <a:schemeClr val="accent1"/>
                  </a:solidFill>
                </a:rPr>
                <a:t> </a:t>
              </a:r>
              <a:r>
                <a:rPr lang="en-US" sz="1800" b="1" dirty="0">
                  <a:solidFill>
                    <a:schemeClr val="accent1"/>
                  </a:solidFill>
                </a:rPr>
                <a:t>weeks</a:t>
              </a:r>
              <a:r>
                <a:rPr lang="bg-BG" sz="1800" b="1" dirty="0">
                  <a:solidFill>
                    <a:schemeClr val="accent1"/>
                  </a:solidFill>
                </a:rPr>
                <a:t> * 2 </a:t>
              </a:r>
              <a:r>
                <a:rPr lang="en-US" sz="1800" b="1" dirty="0">
                  <a:solidFill>
                    <a:schemeClr val="accent1"/>
                  </a:solidFill>
                </a:rPr>
                <a:t>times</a:t>
              </a:r>
              <a:endParaRPr lang="bg-BG" sz="1800" b="1" dirty="0">
                <a:solidFill>
                  <a:schemeClr val="accent1"/>
                </a:solidFill>
              </a:endParaRPr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01110" y="1805864"/>
              <a:ext cx="1577172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>
                  <a:solidFill>
                    <a:schemeClr val="bg1"/>
                  </a:solidFill>
                </a:rPr>
                <a:t>JavaScript </a:t>
              </a:r>
              <a:r>
                <a:rPr lang="en-US" sz="2200" dirty="0" smtClean="0">
                  <a:solidFill>
                    <a:schemeClr val="bg1"/>
                  </a:solidFill>
                </a:rPr>
                <a:t>OOP</a:t>
              </a:r>
              <a:endParaRPr lang="bg-BG" sz="2200" dirty="0">
                <a:solidFill>
                  <a:schemeClr val="bg1"/>
                </a:solidFill>
              </a:endParaRPr>
            </a:p>
            <a:p>
              <a:r>
                <a:rPr lang="bg-BG" sz="1600" dirty="0">
                  <a:solidFill>
                    <a:schemeClr val="bg1"/>
                  </a:solidFill>
                </a:rPr>
                <a:t>5</a:t>
              </a:r>
              <a:r>
                <a:rPr lang="en-US" sz="1600" dirty="0">
                  <a:solidFill>
                    <a:schemeClr val="bg1"/>
                  </a:solidFill>
                </a:rPr>
                <a:t> times</a:t>
              </a:r>
              <a:r>
                <a:rPr lang="bg-BG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smtClean="0">
                  <a:solidFill>
                    <a:schemeClr val="bg1"/>
                  </a:solidFill>
                </a:rPr>
                <a:t>+ exam</a:t>
              </a:r>
              <a:endParaRPr lang="bg-BG" sz="1600" dirty="0">
                <a:solidFill>
                  <a:schemeClr val="bg1"/>
                </a:solidFill>
              </a:endParaRPr>
            </a:p>
            <a:p>
              <a:r>
                <a:rPr lang="en-GB" sz="1600" dirty="0" smtClean="0">
                  <a:solidFill>
                    <a:schemeClr val="bg1"/>
                  </a:solidFill>
                </a:rPr>
                <a:t>3</a:t>
              </a:r>
              <a:r>
                <a:rPr lang="bg-BG" sz="1600" dirty="0" smtClean="0">
                  <a:solidFill>
                    <a:schemeClr val="bg1"/>
                  </a:solidFill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weeks</a:t>
              </a:r>
              <a:r>
                <a:rPr lang="bg-BG" sz="1600" dirty="0">
                  <a:solidFill>
                    <a:schemeClr val="bg1"/>
                  </a:solidFill>
                </a:rPr>
                <a:t> * 2 </a:t>
              </a:r>
              <a:r>
                <a:rPr lang="en-US" sz="1600" dirty="0">
                  <a:solidFill>
                    <a:schemeClr val="bg1"/>
                  </a:solidFill>
                </a:rPr>
                <a:t>times</a:t>
              </a:r>
              <a:endParaRPr lang="bg-BG" sz="1600" dirty="0">
                <a:solidFill>
                  <a:schemeClr val="bg1"/>
                </a:solidFill>
              </a:endParaRPr>
            </a:p>
            <a:p>
              <a:endParaRPr lang="en-US" sz="1700" dirty="0">
                <a:solidFill>
                  <a:srgbClr val="F0A22E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703798"/>
              <a:ext cx="8497060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 smtClean="0"/>
                <a:t>High-Quality Code</a:t>
              </a:r>
              <a:endParaRPr lang="bg-BG" sz="2200" dirty="0"/>
            </a:p>
            <a:p>
              <a:r>
                <a:rPr lang="en-US" sz="1800" dirty="0" smtClean="0"/>
                <a:t>16 </a:t>
              </a:r>
              <a:r>
                <a:rPr lang="en-US" sz="1800" dirty="0"/>
                <a:t>times</a:t>
              </a:r>
              <a:r>
                <a:rPr lang="bg-BG" sz="1800" dirty="0"/>
                <a:t> + </a:t>
              </a:r>
              <a:r>
                <a:rPr lang="en-US" sz="1800" dirty="0" smtClean="0"/>
                <a:t>team work project (TW) + Exam</a:t>
              </a:r>
              <a:endParaRPr lang="bg-BG" sz="1800" dirty="0"/>
            </a:p>
            <a:p>
              <a:r>
                <a:rPr lang="bg-BG" sz="1800" dirty="0"/>
                <a:t>1</a:t>
              </a:r>
              <a:r>
                <a:rPr lang="en-US" sz="1800" dirty="0"/>
                <a:t>6</a:t>
              </a:r>
              <a:r>
                <a:rPr lang="bg-BG" sz="1800" dirty="0"/>
                <a:t> </a:t>
              </a:r>
              <a:r>
                <a:rPr lang="en-US" sz="1800" dirty="0"/>
                <a:t>weeks</a:t>
              </a:r>
              <a:r>
                <a:rPr lang="bg-BG" sz="1800" dirty="0"/>
                <a:t> * </a:t>
              </a:r>
              <a:r>
                <a:rPr lang="en-US" sz="1800" dirty="0" smtClean="0"/>
                <a:t>1</a:t>
              </a:r>
              <a:r>
                <a:rPr lang="bg-BG" sz="1800" dirty="0" smtClean="0"/>
                <a:t> </a:t>
              </a:r>
              <a:r>
                <a:rPr lang="en-US" sz="1800" dirty="0"/>
                <a:t>times</a:t>
              </a:r>
              <a:endParaRPr lang="bg-BG" sz="18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pic>
        <p:nvPicPr>
          <p:cNvPr id="1029" name="Picture 5" descr="C:\Documents\Courses\OOP\OOP Images\jquery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7078">
            <a:off x="5990276" y="4921706"/>
            <a:ext cx="3824287" cy="1438904"/>
          </a:xfrm>
          <a:prstGeom prst="roundRect">
            <a:avLst>
              <a:gd name="adj" fmla="val 1225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\Courses\OOP\OOP Images\OOP-in-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307" y="5065243"/>
            <a:ext cx="1324505" cy="132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Documents\Courses\OOP\OOP Images\Java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2396">
            <a:off x="2457996" y="4657519"/>
            <a:ext cx="1967279" cy="19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Documents\Courses\OOP\OOP Images\csharp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4723770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Documents\Courses\OOP\OOP Images\content_qualit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34806">
            <a:off x="9638789" y="4019678"/>
            <a:ext cx="1886680" cy="1548650"/>
          </a:xfrm>
          <a:prstGeom prst="rect">
            <a:avLst/>
          </a:prstGeom>
          <a:noFill/>
          <a:effectLst>
            <a:glow rad="63500">
              <a:schemeClr val="bg1">
                <a:alpha val="7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9614824" y="2329034"/>
            <a:ext cx="2034363" cy="1025909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2200" dirty="0" smtClean="0"/>
              <a:t>AngularJS</a:t>
            </a:r>
            <a:endParaRPr lang="bg-BG" sz="2200" dirty="0"/>
          </a:p>
          <a:p>
            <a:r>
              <a:rPr lang="en-GB" sz="1600" dirty="0" smtClean="0"/>
              <a:t>4</a:t>
            </a:r>
            <a:r>
              <a:rPr lang="en-US" sz="1600" dirty="0" smtClean="0"/>
              <a:t> </a:t>
            </a:r>
            <a:r>
              <a:rPr lang="en-US" sz="1600" dirty="0"/>
              <a:t>times</a:t>
            </a:r>
            <a:r>
              <a:rPr lang="bg-BG" sz="1600" dirty="0"/>
              <a:t> + </a:t>
            </a:r>
            <a:r>
              <a:rPr lang="en-GB" sz="1600" dirty="0" smtClean="0"/>
              <a:t>project</a:t>
            </a:r>
            <a:endParaRPr lang="bg-BG" sz="1600" dirty="0"/>
          </a:p>
          <a:p>
            <a:r>
              <a:rPr lang="bg-BG" sz="1600" dirty="0"/>
              <a:t>3 </a:t>
            </a:r>
            <a:r>
              <a:rPr lang="en-US" sz="1600" dirty="0"/>
              <a:t>weeks</a:t>
            </a:r>
            <a:r>
              <a:rPr lang="bg-BG" sz="1600" dirty="0"/>
              <a:t> * 2 </a:t>
            </a:r>
            <a:r>
              <a:rPr lang="en-US" sz="1600" dirty="0"/>
              <a:t>times</a:t>
            </a:r>
            <a:endParaRPr lang="bg-BG" sz="16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526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1440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Course Introduction </a:t>
            </a:r>
            <a:r>
              <a:rPr lang="en-US" sz="2600" dirty="0" smtClean="0"/>
              <a:t>– course program, exams, trainers, evaluation, resources</a:t>
            </a:r>
            <a:endParaRPr lang="en-US" sz="26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jQuery Overview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introduction in jQuery, DOM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anipulation, event handling</a:t>
            </a: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BaaS and Parse.com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Backend as a Service, BaaS platforms</a:t>
            </a:r>
            <a:r>
              <a:rPr lang="en-US" sz="260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260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using Parse.com</a:t>
            </a:r>
            <a:endParaRPr lang="en-US" sz="26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Web Storages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cookies, session storage, local storage, shivs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and shims</a:t>
            </a:r>
            <a:endParaRPr lang="en-US" sz="26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HTTP, AJAX and REST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WWW, URL, JSON, RSS, HTTP, AJAX, JSONP, REST</a:t>
            </a:r>
            <a:endParaRPr lang="en-US" sz="26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Consuming REST Services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AJAX, jQuery AJAX, accessing REST services</a:t>
            </a:r>
            <a:endParaRPr lang="en-US" sz="26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Promises and Async Programming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callback-oriented programming, promises, promise libraries</a:t>
            </a: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Underscore.js </a:t>
            </a:r>
            <a:r>
              <a:rPr lang="en-US" sz="2600" dirty="0" smtClean="0"/>
              <a:t>– functions over collections, arrays…</a:t>
            </a: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Unit Testing with Jasmine</a:t>
            </a:r>
            <a:r>
              <a:rPr lang="en-US" sz="2600" dirty="0" smtClean="0"/>
              <a:t> – TDD, BDD, Mocha &amp; Chai</a:t>
            </a: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Practical 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Applications – Course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380412" y="5446522"/>
            <a:ext cx="3234640" cy="954278"/>
            <a:chOff x="7704212" y="5816241"/>
            <a:chExt cx="3064915" cy="905238"/>
          </a:xfrm>
        </p:grpSpPr>
        <p:pic>
          <p:nvPicPr>
            <p:cNvPr id="1026" name="Picture 2" descr="http://cdn.onextrapixel.com/wp-content/uploads/2012/09/js-cover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0689" y="5816241"/>
              <a:ext cx="1458438" cy="905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coderwall-assets-0.s3.amazonaws.com/uploads/picture/file/640/angry-must-resist-l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212" y="5816241"/>
              <a:ext cx="1606477" cy="90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JavaScript Applications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</a:t>
            </a:r>
            <a:r>
              <a:rPr lang="en-GB" dirty="0" smtClean="0"/>
              <a:t>JavaScript</a:t>
            </a:r>
            <a:r>
              <a:rPr lang="en-US" dirty="0" smtClean="0"/>
              <a:t> OOP"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https://softuni.bg/courses/javascript-oop</a:t>
            </a:r>
            <a:endParaRPr lang="en-US" dirty="0" smtClean="0"/>
          </a:p>
          <a:p>
            <a:pPr lvl="1"/>
            <a:r>
              <a:rPr lang="en-US" dirty="0" smtClean="0"/>
              <a:t>The course is OK for beginners, but requires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JS 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704148" y="4089220"/>
            <a:ext cx="2057263" cy="24357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11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205" y="4295123"/>
            <a:ext cx="2023976" cy="20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9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95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875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</a:t>
            </a:r>
            <a:r>
              <a:rPr lang="en-US" dirty="0" smtClean="0"/>
              <a:t>engineer and Trainer @ </a:t>
            </a:r>
            <a:r>
              <a:rPr lang="en-US" dirty="0"/>
              <a:t>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graduate from the Software Academy (2013</a:t>
            </a:r>
            <a:r>
              <a:rPr lang="en-US" dirty="0" smtClean="0"/>
              <a:t>)</a:t>
            </a:r>
            <a:endParaRPr lang="bg-BG" dirty="0" smtClean="0"/>
          </a:p>
          <a:p>
            <a:pPr marL="304747" lvl="1" indent="-304747">
              <a:lnSpc>
                <a:spcPct val="100000"/>
              </a:lnSpc>
              <a:spcBef>
                <a:spcPts val="2400"/>
              </a:spcBef>
              <a:buClr>
                <a:srgbClr val="F2B254"/>
              </a:buClr>
              <a:buSzPct val="100000"/>
            </a:pP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Volunteer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Trainers</a:t>
            </a:r>
            <a:r>
              <a:rPr lang="bg-BG" sz="3400" b="1" dirty="0" smtClean="0">
                <a:solidFill>
                  <a:schemeClr val="tx2">
                    <a:lumMod val="75000"/>
                  </a:schemeClr>
                </a:solidFill>
              </a:rPr>
              <a:t> /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Assistants</a:t>
            </a:r>
            <a:endParaRPr lang="en-US" sz="34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Top students from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Will teach workshops </a:t>
            </a:r>
            <a:r>
              <a:rPr lang="en-US" dirty="0" smtClean="0"/>
              <a:t>/ advanced topics / labs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628" y="1600200"/>
            <a:ext cx="1691394" cy="227583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9" name="Picture 8" title="Software University">
            <a:hlinkClick r:id="rId3" tooltip="Software University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4838" y="4495800"/>
            <a:ext cx="1834974" cy="1570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6790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1067</Words>
  <Application>Microsoft Office PowerPoint</Application>
  <PresentationFormat>Custom</PresentationFormat>
  <Paragraphs>218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Wingdings 2</vt:lpstr>
      <vt:lpstr>SoftUni 16x9</vt:lpstr>
      <vt:lpstr>JavaScript Applications</vt:lpstr>
      <vt:lpstr>Table of Contents</vt:lpstr>
      <vt:lpstr>Level #2 at the Software University</vt:lpstr>
      <vt:lpstr>JavaScript Applications</vt:lpstr>
      <vt:lpstr>JavaScript Applications – Course Program</vt:lpstr>
      <vt:lpstr>Warning: Not for Absolute Beginners</vt:lpstr>
      <vt:lpstr>The Trainers Team</vt:lpstr>
      <vt:lpstr>Trainers Team</vt:lpstr>
      <vt:lpstr>Trainers Team (2)</vt:lpstr>
      <vt:lpstr>JavaScript Applications: More Details </vt:lpstr>
      <vt:lpstr>Training Duration – JavaScript Applications</vt:lpstr>
      <vt:lpstr>Why English?</vt:lpstr>
      <vt:lpstr>JavaScript Applications</vt:lpstr>
      <vt:lpstr>Scoring System for the “JavaScript Applications”</vt:lpstr>
      <vt:lpstr>JavaScript Applications Exam</vt:lpstr>
      <vt:lpstr>Homework Assignments</vt:lpstr>
      <vt:lpstr>Homework Peer Reviews</vt:lpstr>
      <vt:lpstr>Resources</vt:lpstr>
      <vt:lpstr>Course Web Site &amp; Forums</vt:lpstr>
      <vt:lpstr>JavaScript Applications Slides and Videos</vt:lpstr>
      <vt:lpstr>JavaScript Resources</vt:lpstr>
      <vt:lpstr>Software University Learning System (SULS)</vt:lpstr>
      <vt:lpstr>Recommended Software</vt:lpstr>
      <vt:lpstr>Summary</vt:lpstr>
      <vt:lpstr>JavaScript Applications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Applications - Course Introduction</dc:title>
  <dc:subject>Software Development Course</dc:subject>
  <dc:creator/>
  <cp:keywords>JavaScript, JS, programming, SoftUni, Software University, programming, software development, software engineering, course, Web development, Applications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2014-11-18T14:15:32Z</dcterms:modified>
  <cp:category>JavaScript, JS, programming, Applications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